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17"/>
  </p:notesMasterIdLst>
  <p:sldIdLst>
    <p:sldId id="256" r:id="rId5"/>
    <p:sldId id="279" r:id="rId6"/>
    <p:sldId id="260" r:id="rId7"/>
    <p:sldId id="290" r:id="rId8"/>
    <p:sldId id="266" r:id="rId9"/>
    <p:sldId id="301" r:id="rId10"/>
    <p:sldId id="293" r:id="rId11"/>
    <p:sldId id="292" r:id="rId12"/>
    <p:sldId id="295" r:id="rId13"/>
    <p:sldId id="300" r:id="rId14"/>
    <p:sldId id="28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14" autoAdjust="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B595-0E7F-4B01-9AA9-E1B6ED03F7E7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0C27B-56B0-4373-94C9-A2BB145B1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4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07AD8-B183-4E25-B2A7-CD3B443931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8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F1380-1EE7-4F77-82BA-DD754508DF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07AD8-B183-4E25-B2A7-CD3B443931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26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28487DA5-DCB7-4474-BDCE-999DB4109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1900" y="448056"/>
            <a:ext cx="5428996" cy="340156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7">
            <a:extLst>
              <a:ext uri="{FF2B5EF4-FFF2-40B4-BE49-F238E27FC236}">
                <a16:creationId xmlns:a16="http://schemas.microsoft.com/office/drawing/2014/main" id="{1DA2E4DD-C8F6-49E6-BFFE-999B25D2F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900" y="4471416"/>
            <a:ext cx="5428996" cy="1299187"/>
          </a:xfrm>
        </p:spPr>
        <p:txBody>
          <a:bodyPr>
            <a:normAutofit/>
          </a:bodyPr>
          <a:lstStyle>
            <a:lvl1pPr marL="1944" indent="0"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BFE51-2F86-4B2A-8F7F-78DCD52EB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B27F6338-E81A-4E7B-8135-E97EE9502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850" y="447675"/>
            <a:ext cx="5429250" cy="5428734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09767-E028-FAC5-F94E-E3242C1A1C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994" y="5893546"/>
            <a:ext cx="831576" cy="831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8AFBD1-E245-341E-1DCD-8BDB6618E3E1}"/>
              </a:ext>
            </a:extLst>
          </p:cNvPr>
          <p:cNvSpPr txBox="1"/>
          <p:nvPr userDrawn="1"/>
        </p:nvSpPr>
        <p:spPr>
          <a:xfrm>
            <a:off x="1394511" y="6132181"/>
            <a:ext cx="305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200" dirty="0"/>
              <a:t>DSA 2022 Arusha</a:t>
            </a:r>
          </a:p>
        </p:txBody>
      </p:sp>
    </p:spTree>
    <p:extLst>
      <p:ext uri="{BB962C8B-B14F-4D97-AF65-F5344CB8AC3E}">
        <p14:creationId xmlns:p14="http://schemas.microsoft.com/office/powerpoint/2010/main" val="276502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spc="2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995660" y="6321256"/>
            <a:ext cx="519684" cy="4620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7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9861" y="6159480"/>
            <a:ext cx="666339" cy="481567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5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8960" y="6296542"/>
            <a:ext cx="777240" cy="486756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63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1A3404-D5A9-4BC5-A2B8-5BC25368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BD8583-3FBE-444A-9F7E-DF7C6578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F115DF-54F8-4335-86CC-1875CD74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5F81656-BF34-4B85-ACD5-BFAE781919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7138" y="449263"/>
            <a:ext cx="5432425" cy="550227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54CC99A-1CCA-4711-9007-627C736BD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513F610-B150-40E5-A881-4F4F8421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9C7D98EF-127D-4092-9E0B-82F254B1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01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>
            <a:extLst>
              <a:ext uri="{FF2B5EF4-FFF2-40B4-BE49-F238E27FC236}">
                <a16:creationId xmlns:a16="http://schemas.microsoft.com/office/drawing/2014/main" id="{8F9B17DB-D85A-4B5F-A44F-4BAD5975C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412" y="448056"/>
            <a:ext cx="7355484" cy="340156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4582DBBD-4E7B-4825-A55A-B28211141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412" y="4471416"/>
            <a:ext cx="7355484" cy="1481328"/>
          </a:xfrm>
        </p:spPr>
        <p:txBody>
          <a:bodyPr>
            <a:normAutofit/>
          </a:bodyPr>
          <a:lstStyle>
            <a:lvl1pPr marL="1944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7AB31A-4165-4478-8B2E-0C53985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E2291097-923C-4C79-A2E1-C0C1C5F94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263" y="447675"/>
            <a:ext cx="3449637" cy="1727200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D63B57D-B7E5-4B5F-BA72-251478B503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263" y="2354263"/>
            <a:ext cx="3449637" cy="1727200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5C8C147E-814C-4008-8C13-0216089EF5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263" y="4260850"/>
            <a:ext cx="3449637" cy="1727200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968355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BE7201D-E29D-4C0F-8BDA-C31C7AD21F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949950"/>
          </a:xfrm>
          <a:solidFill>
            <a:schemeClr val="accent6">
              <a:lumMod val="40000"/>
              <a:lumOff val="60000"/>
            </a:schemeClr>
          </a:solidFill>
        </p:spPr>
        <p:txBody>
          <a:bodyPr anchor="ctr"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76D068-9B81-43EB-8EF6-14A14B93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830" y="388800"/>
            <a:ext cx="5314209" cy="4293732"/>
          </a:xfrm>
        </p:spPr>
        <p:txBody>
          <a:bodyPr anchor="t">
            <a:normAutofit/>
          </a:bodyPr>
          <a:lstStyle>
            <a:lvl1pPr algn="r">
              <a:lnSpc>
                <a:spcPct val="140000"/>
              </a:lnSpc>
              <a:spcBef>
                <a:spcPts val="1000"/>
              </a:spcBef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6ACD1FC-2042-4BBF-A15C-4CF09BE6FA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5831" y="4787752"/>
            <a:ext cx="5313255" cy="882039"/>
          </a:xfrm>
        </p:spPr>
        <p:txBody>
          <a:bodyPr>
            <a:normAutofit/>
          </a:bodyPr>
          <a:lstStyle>
            <a:lvl1pPr marL="1944" indent="0" algn="r">
              <a:buNone/>
              <a:defRPr sz="2400" i="0">
                <a:solidFill>
                  <a:schemeClr val="accent4">
                    <a:alpha val="5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95F5207-FD4F-4EA3-B90A-38946525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B85A082-D2CF-4D9E-8B9A-4A4EC2F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16C575C-EAC2-426D-8F27-9F19CCC0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C226849-4911-4156-8A09-2F8021BB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1262446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DBB71-02D9-4513-9A6D-F8246A0E5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988843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7A8221-ABAC-45E1-98D1-6FBB8565D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26441"/>
            <a:ext cx="3452432" cy="3624359"/>
          </a:xfrm>
        </p:spPr>
        <p:txBody>
          <a:bodyPr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00098A9B-BD9F-4E67-AB5F-A280BC9141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67213" y="449263"/>
            <a:ext cx="3600450" cy="550862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D6529E84-FFD6-4547-9301-DD080AB8C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7050" y="449263"/>
            <a:ext cx="3595688" cy="550227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7E7086C0-AADF-4D58-BFB3-165425B31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14B5571-19B2-423C-A0C4-62B5ED984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D5A0CED-3AE4-4EF7-BDA2-E35634835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spc="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0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14001" y="6340706"/>
            <a:ext cx="592199" cy="442591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926" y="6308900"/>
            <a:ext cx="697574" cy="474398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3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8960" y="6303637"/>
            <a:ext cx="777240" cy="554364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64574" y="6353064"/>
            <a:ext cx="641626" cy="430234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52218" y="6358468"/>
            <a:ext cx="653982" cy="424830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8960" y="6321256"/>
            <a:ext cx="535940" cy="462042"/>
          </a:xfrm>
          <a:prstGeom prst="rect">
            <a:avLst/>
          </a:prstGeo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3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spc="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70920" y="6315718"/>
            <a:ext cx="503582" cy="4675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6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34E0C6B-4309-A047-3E48-1C54FC1E0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4511" y="6422726"/>
            <a:ext cx="2337230" cy="372972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endParaRPr lang="en-US" spc="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3A3DBE-D81B-E47B-3E2F-D812776EA41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726186" y="6056359"/>
            <a:ext cx="2556416" cy="785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CF6EEC-D350-85B9-0A73-0B6FDECB4B5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01994" y="5893546"/>
            <a:ext cx="831576" cy="831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619FE-3F9E-2D81-4177-1ADF51287B32}"/>
              </a:ext>
            </a:extLst>
          </p:cNvPr>
          <p:cNvSpPr txBox="1"/>
          <p:nvPr userDrawn="1"/>
        </p:nvSpPr>
        <p:spPr>
          <a:xfrm>
            <a:off x="1394511" y="6132181"/>
            <a:ext cx="305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200" dirty="0"/>
              <a:t>DSA 2022 Arusha</a:t>
            </a:r>
          </a:p>
        </p:txBody>
      </p:sp>
    </p:spTree>
    <p:extLst>
      <p:ext uri="{BB962C8B-B14F-4D97-AF65-F5344CB8AC3E}">
        <p14:creationId xmlns:p14="http://schemas.microsoft.com/office/powerpoint/2010/main" val="202646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90" r:id="rId14"/>
    <p:sldLayoutId id="2147483693" r:id="rId15"/>
    <p:sldLayoutId id="2147483698" r:id="rId1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ata.mendeley.com/datasets/6mhrhn7rxc/6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1F7C9-5828-4AED-834A-87AEA2281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0821" y="497483"/>
            <a:ext cx="5644895" cy="3401568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DSAIL-Porini: Annotated camera trap images of wildlife species from a conservancy in Kenya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2940A3-1B97-4EDD-B073-C632DA7FF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0821" y="4471416"/>
            <a:ext cx="5270075" cy="1481328"/>
          </a:xfrm>
        </p:spPr>
        <p:txBody>
          <a:bodyPr/>
          <a:lstStyle/>
          <a:p>
            <a:r>
              <a:rPr lang="en-US" dirty="0"/>
              <a:t>Lorna Mugambi</a:t>
            </a:r>
          </a:p>
          <a:p>
            <a:r>
              <a:rPr lang="en-US" dirty="0"/>
              <a:t>Centre for Data Science and Artificial Intelligence (DSAIL)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D0A11E6-18D4-55D8-94E2-55B0646275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6495" t="19815" r="7827"/>
          <a:stretch/>
        </p:blipFill>
        <p:spPr>
          <a:xfrm>
            <a:off x="0" y="18738"/>
            <a:ext cx="6162806" cy="5705657"/>
          </a:xfrm>
        </p:spPr>
      </p:pic>
    </p:spTree>
    <p:extLst>
      <p:ext uri="{BB962C8B-B14F-4D97-AF65-F5344CB8AC3E}">
        <p14:creationId xmlns:p14="http://schemas.microsoft.com/office/powerpoint/2010/main" val="132503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CA844D-20A1-54DB-2DBB-34B40E3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10013824" cy="929396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Data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E9792-59A9-9AE4-C95E-474DB3FFB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225" y="1481667"/>
            <a:ext cx="4663440" cy="723400"/>
          </a:xfrm>
        </p:spPr>
        <p:txBody>
          <a:bodyPr/>
          <a:lstStyle/>
          <a:p>
            <a:r>
              <a:rPr lang="en-US" dirty="0"/>
              <a:t>Count distribution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E46BF2-3347-C85D-7E18-BD8EF30A8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1482691"/>
            <a:ext cx="4663440" cy="722376"/>
          </a:xfrm>
        </p:spPr>
        <p:txBody>
          <a:bodyPr/>
          <a:lstStyle/>
          <a:p>
            <a:r>
              <a:rPr lang="en-US" dirty="0"/>
              <a:t>Sex distribution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5F1E4-85B9-4E3D-CE98-0FB12E2E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3F09848-743B-3C16-990E-F98045D09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224" y="2445707"/>
            <a:ext cx="4345411" cy="2930626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1FEAE0-44EE-B024-49D0-130A607E9D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445707"/>
            <a:ext cx="4067175" cy="2762250"/>
          </a:xfrm>
        </p:spPr>
      </p:pic>
    </p:spTree>
    <p:extLst>
      <p:ext uri="{BB962C8B-B14F-4D97-AF65-F5344CB8AC3E}">
        <p14:creationId xmlns:p14="http://schemas.microsoft.com/office/powerpoint/2010/main" val="354481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49277E0-67FB-EC08-EF54-94EA592E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10379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Publications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614A76-7116-3580-B747-3F2FEFAF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Content Placeholder 11">
            <a:hlinkClick r:id="rId2"/>
            <a:extLst>
              <a:ext uri="{FF2B5EF4-FFF2-40B4-BE49-F238E27FC236}">
                <a16:creationId xmlns:a16="http://schemas.microsoft.com/office/drawing/2014/main" id="{6702ECD1-BF4C-4D86-7289-5BEE638FA5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57223" y="1814165"/>
            <a:ext cx="7960683" cy="19185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A3D4AA-014C-CE5F-4B38-29C4C229A959}"/>
              </a:ext>
            </a:extLst>
          </p:cNvPr>
          <p:cNvSpPr txBox="1"/>
          <p:nvPr/>
        </p:nvSpPr>
        <p:spPr>
          <a:xfrm>
            <a:off x="762001" y="3807912"/>
            <a:ext cx="10498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L. Mugambi, J. Kabi, G. Kiarie and C. wa Maina, “DSAIL-Porini: Annotated camera trap images of wildlife species from a conservancy in Kenya," Submitted, 2022.</a:t>
            </a:r>
          </a:p>
        </p:txBody>
      </p:sp>
    </p:spTree>
    <p:extLst>
      <p:ext uri="{BB962C8B-B14F-4D97-AF65-F5344CB8AC3E}">
        <p14:creationId xmlns:p14="http://schemas.microsoft.com/office/powerpoint/2010/main" val="374662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of a lion close up">
            <a:extLst>
              <a:ext uri="{FF2B5EF4-FFF2-40B4-BE49-F238E27FC236}">
                <a16:creationId xmlns:a16="http://schemas.microsoft.com/office/drawing/2014/main" id="{7241F738-AA5D-45ED-AFED-2309068FFF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/>
        </p:blipFill>
        <p:spPr>
          <a:xfrm>
            <a:off x="0" y="1"/>
            <a:ext cx="12192000" cy="4121062"/>
          </a:xfrm>
        </p:spPr>
      </p:pic>
      <p:sp>
        <p:nvSpPr>
          <p:cNvPr id="41" name="Title 40">
            <a:extLst>
              <a:ext uri="{FF2B5EF4-FFF2-40B4-BE49-F238E27FC236}">
                <a16:creationId xmlns:a16="http://schemas.microsoft.com/office/drawing/2014/main" id="{65BC3B0D-8477-47EF-9CDE-80CB09FA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736" y="230274"/>
            <a:ext cx="5314209" cy="2755233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The way to get started is to quit talking and begin doing.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AEAFE4-005F-49DC-A65A-477E053A2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70301" y="3429000"/>
            <a:ext cx="2141623" cy="692063"/>
          </a:xfrm>
        </p:spPr>
        <p:txBody>
          <a:bodyPr>
            <a:normAutofit/>
          </a:bodyPr>
          <a:lstStyle/>
          <a:p>
            <a:r>
              <a:rPr lang="en-US" dirty="0"/>
              <a:t>Walt Disney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9AE0DFF-CD8B-463A-8BFE-7DDAFE1AC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F8D055-171A-F1FC-DA69-B40606C5D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" t="-282" r="74872" b="282"/>
          <a:stretch/>
        </p:blipFill>
        <p:spPr>
          <a:xfrm>
            <a:off x="3841315" y="4297919"/>
            <a:ext cx="2254685" cy="117663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264F5F4-927A-ED94-5EC8-6415C16E4704}"/>
              </a:ext>
            </a:extLst>
          </p:cNvPr>
          <p:cNvSpPr txBox="1">
            <a:spLocks/>
          </p:cNvSpPr>
          <p:nvPr/>
        </p:nvSpPr>
        <p:spPr>
          <a:xfrm>
            <a:off x="6889314" y="4564556"/>
            <a:ext cx="3394554" cy="6835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Lorna Mugambi lorna.mugambi@dkut.ac.ke</a:t>
            </a:r>
          </a:p>
        </p:txBody>
      </p:sp>
    </p:spTree>
    <p:extLst>
      <p:ext uri="{BB962C8B-B14F-4D97-AF65-F5344CB8AC3E}">
        <p14:creationId xmlns:p14="http://schemas.microsoft.com/office/powerpoint/2010/main" val="143988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95E17A9-94C3-43A2-AF79-D18356EA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10AD8D-8DE5-40F2-A2F2-E7567BEC3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Camera traps record accurate data in a non-invasive way</a:t>
            </a:r>
          </a:p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These data can be reviewed/used by other researchers.</a:t>
            </a:r>
          </a:p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Replaced traditional techniques</a:t>
            </a:r>
          </a:p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Deployed 4 camera traps for 7 months.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EB0E-E7B9-4EF9-A88F-4A2531EAD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309C7E-7F33-EAB8-37F9-AAA0D1878A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232" r="222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621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  <a:cs typeface="Calibri Light" panose="020F0302020204030204"/>
              </a:rPr>
              <a:t>DSAIL-Porini Dataset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448056" y="1944000"/>
            <a:ext cx="5063396" cy="4006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 8524 annotated images of animals;</a:t>
            </a:r>
          </a:p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The dataset has 6 categories; 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Impalas,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Warthogs,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Zebras, 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Monkeys, 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Waterbucks </a:t>
            </a:r>
          </a:p>
          <a:p>
            <a:pPr marL="690372"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Bushbucks.</a:t>
            </a: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A4771A-169D-8A07-96E3-BD00AD2533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3" r="27466"/>
          <a:stretch/>
        </p:blipFill>
        <p:spPr>
          <a:xfrm>
            <a:off x="6096000" y="388800"/>
            <a:ext cx="5972305" cy="53603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F219C-5DDE-D218-D364-DD057846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8762349" cy="602757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Species in the conservancy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5713A2-14F6-96CE-5D9E-A0314FD4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5667A-FBB5-B994-71B4-C6D3C192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01" y="1283246"/>
            <a:ext cx="8857478" cy="459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1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E57B-70F2-48DC-97F8-5B9633B2DB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04519" y="627063"/>
            <a:ext cx="7433254" cy="89693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Value of the Data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8787824-4F9F-90FA-809B-9EC743A860F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5494" b="5494"/>
          <a:stretch>
            <a:fillRect/>
          </a:stretch>
        </p:blipFill>
        <p:spPr>
          <a:xfrm>
            <a:off x="-1" y="1075530"/>
            <a:ext cx="3655967" cy="2353470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FDD81CA-5663-F375-9184-36429A332AB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6621" b="16621"/>
          <a:stretch>
            <a:fillRect/>
          </a:stretch>
        </p:blipFill>
        <p:spPr>
          <a:xfrm>
            <a:off x="0" y="3655578"/>
            <a:ext cx="3681614" cy="1968608"/>
          </a:xfr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A41D9FD-780C-6BEF-505D-59E2807345F3}"/>
              </a:ext>
            </a:extLst>
          </p:cNvPr>
          <p:cNvSpPr txBox="1">
            <a:spLocks noEditPoints="1"/>
          </p:cNvSpPr>
          <p:nvPr/>
        </p:nvSpPr>
        <p:spPr>
          <a:xfrm>
            <a:off x="3682314" y="1825625"/>
            <a:ext cx="7440798" cy="3798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●"/>
            </a:pPr>
            <a:r>
              <a:rPr lang="en-US" sz="2000" dirty="0">
                <a:ea typeface="Noto Sans Symbols"/>
                <a:cs typeface="Noto Sans Symbols"/>
              </a:rPr>
              <a:t>T</a:t>
            </a:r>
            <a:r>
              <a:rPr lang="en-US" sz="2000" u="none" strike="noStrike" dirty="0">
                <a:effectLst/>
                <a:ea typeface="Noto Sans Symbols"/>
                <a:cs typeface="Noto Sans Symbols"/>
              </a:rPr>
              <a:t>rain machine learning models to classify and segment images of animals.</a:t>
            </a:r>
          </a:p>
          <a:p>
            <a:pPr marL="0" marR="0" lvl="0" indent="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lang="en-US" sz="2000" u="none" strike="noStrike" dirty="0">
              <a:effectLst/>
              <a:ea typeface="Noto Sans Symbols"/>
              <a:cs typeface="Noto Sans Symbols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●"/>
            </a:pPr>
            <a:r>
              <a:rPr lang="en-US" sz="2000" dirty="0">
                <a:ea typeface="Noto Sans Symbols"/>
                <a:cs typeface="Noto Sans Symbols"/>
              </a:rPr>
              <a:t>T</a:t>
            </a:r>
            <a:r>
              <a:rPr lang="en-US" sz="2000" u="none" strike="noStrike" dirty="0">
                <a:effectLst/>
                <a:ea typeface="Noto Sans Symbols"/>
                <a:cs typeface="Noto Sans Symbols"/>
              </a:rPr>
              <a:t>est image based censusing algorithms as it includes animal counts.</a:t>
            </a:r>
          </a:p>
          <a:p>
            <a:pPr marL="0" marR="0" lvl="0" indent="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lang="en-US" sz="2000" u="none" strike="noStrike" dirty="0">
              <a:effectLst/>
              <a:ea typeface="Noto Sans Symbols"/>
              <a:cs typeface="Noto Sans Symbols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●"/>
            </a:pPr>
            <a:r>
              <a:rPr lang="en-US" sz="2000" dirty="0">
                <a:ea typeface="Noto Sans Symbols"/>
                <a:cs typeface="Noto Sans Symbols"/>
              </a:rPr>
              <a:t>U</a:t>
            </a:r>
            <a:r>
              <a:rPr lang="en-US" sz="2000" u="none" strike="noStrike" dirty="0">
                <a:effectLst/>
                <a:ea typeface="Noto Sans Symbols"/>
                <a:cs typeface="Noto Sans Symbols"/>
              </a:rPr>
              <a:t>nderstand animal behaviour</a:t>
            </a:r>
            <a:endParaRPr lang="en-US" sz="2000" dirty="0">
              <a:ea typeface="Noto Sans Symbols"/>
              <a:cs typeface="Noto Sans Symbols"/>
            </a:endParaRPr>
          </a:p>
          <a:p>
            <a:pPr marL="0" marR="0" lvl="0" indent="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lang="en-US" sz="2000" dirty="0">
              <a:ea typeface="Noto Sans Symbols"/>
              <a:cs typeface="Noto Sans Symbols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●"/>
            </a:pPr>
            <a:r>
              <a:rPr lang="en-US" sz="2000" dirty="0">
                <a:ea typeface="Noto Sans Symbols"/>
                <a:cs typeface="Noto Sans Symbols"/>
              </a:rPr>
              <a:t>E</a:t>
            </a:r>
            <a:r>
              <a:rPr lang="en-US" sz="2000" u="none" strike="noStrike" dirty="0">
                <a:effectLst/>
                <a:ea typeface="Noto Sans Symbols"/>
                <a:cs typeface="Noto Sans Symbols"/>
              </a:rPr>
              <a:t>stimate the size of the animal population with time</a:t>
            </a:r>
            <a:endParaRPr lang="en-US" sz="2000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41556-F237-7385-0E50-C27D94D5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112" y="6075123"/>
            <a:ext cx="269818" cy="288099"/>
          </a:xfrm>
        </p:spPr>
        <p:txBody>
          <a:bodyPr/>
          <a:lstStyle/>
          <a:p>
            <a:fld id="{0D309695-DEC3-40DA-9DF5-330280C9D0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6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D8B112-5D2E-414F-5E51-F6331491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325677"/>
            <a:ext cx="10772775" cy="1033397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Hardware &amp; Software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C8A13-CC9F-EC38-C4D8-AD149C1B9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3481985" cy="3500792"/>
          </a:xfrm>
        </p:spPr>
        <p:txBody>
          <a:bodyPr/>
          <a:lstStyle/>
          <a:p>
            <a:pPr marL="342900" indent="-342900">
              <a:buChar char="•"/>
            </a:pPr>
            <a:r>
              <a:rPr lang="en-US" sz="2400" dirty="0">
                <a:cs typeface="Calibri" panose="020F0502020204030204"/>
              </a:rPr>
              <a:t>Based on Raspberry Pi 2, Pi-zero and the Open Mv Cam.</a:t>
            </a:r>
          </a:p>
          <a:p>
            <a:pPr marL="342900" indent="-342900">
              <a:buChar char="•"/>
            </a:pPr>
            <a:r>
              <a:rPr lang="en-US" sz="2400" dirty="0">
                <a:cs typeface="Calibri" panose="020F0502020204030204"/>
              </a:rPr>
              <a:t>All programs written using python</a:t>
            </a:r>
          </a:p>
          <a:p>
            <a:pPr marL="342900" indent="-342900">
              <a:buChar char="•"/>
            </a:pPr>
            <a:r>
              <a:rPr lang="en-US" sz="2400" dirty="0">
                <a:cs typeface="Calibri" panose="020F0502020204030204"/>
              </a:rPr>
              <a:t>PIR sensor</a:t>
            </a:r>
          </a:p>
          <a:p>
            <a:pPr marL="342900" indent="-342900">
              <a:buChar char="•"/>
            </a:pPr>
            <a:r>
              <a:rPr lang="en-US" sz="2400" dirty="0">
                <a:cs typeface="Calibri" panose="020F0502020204030204"/>
              </a:rPr>
              <a:t>SD (saving format: YYYY-MM-DD-H-M-S)</a:t>
            </a:r>
          </a:p>
          <a:p>
            <a:pPr marL="0" indent="0">
              <a:buNone/>
            </a:pPr>
            <a:endParaRPr lang="en-US" sz="2400" dirty="0">
              <a:cs typeface="Calibri" panose="020F0502020204030204"/>
            </a:endParaRP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E5AE4F-0B17-19A3-C1E0-6161FB8259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43281" y="1465545"/>
            <a:ext cx="6765464" cy="442552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3F924B-7567-F956-68CB-79836E3D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2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5F1CB0-F49F-E771-8CFC-852D914F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Deployment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91151-0E61-A178-8D9C-B261A4D13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26442"/>
            <a:ext cx="3452432" cy="3407094"/>
          </a:xfrm>
        </p:spPr>
        <p:txBody>
          <a:bodyPr/>
          <a:lstStyle/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Camouflage</a:t>
            </a:r>
          </a:p>
          <a:p>
            <a:endParaRPr lang="en-US" sz="2400" dirty="0">
              <a:cs typeface="Calibri" panose="020F0502020204030204"/>
            </a:endParaRPr>
          </a:p>
          <a:p>
            <a:pPr marL="344844" indent="-342900">
              <a:buFont typeface="Arial" panose="020B0604020202020204" pitchFamily="34" charset="0"/>
              <a:buChar char="•"/>
            </a:pPr>
            <a:r>
              <a:rPr lang="en-US" sz="2400" b="1" dirty="0">
                <a:cs typeface="Calibri" panose="020F0502020204030204"/>
              </a:rPr>
              <a:t>Advantage</a:t>
            </a:r>
            <a:r>
              <a:rPr lang="en-US" sz="2400" dirty="0">
                <a:cs typeface="Calibri" panose="020F0502020204030204"/>
              </a:rPr>
              <a:t>: more close up images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4A26E-C8CE-1AF2-7D4F-078B0F998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B8E347-3354-BC08-7F8E-8022D5FA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293" y="388800"/>
            <a:ext cx="6655350" cy="53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6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A9B9-C1D9-9CF0-6259-B74C7E2F0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065055" cy="1078746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Camera trap placement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4AADB-7F14-99EE-5FA3-4F67F58E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2273E-AE66-A03C-6315-2D38271F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1418063"/>
            <a:ext cx="8148573" cy="43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73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A5D9AA-51B8-DC84-A328-276852C6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7812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Data Annotation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A7E2AE9-AC3B-1071-AAD7-0D9A9FE63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301" y="1482725"/>
            <a:ext cx="9003672" cy="42957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295D8-5E89-E360-930A-BC4E432B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1145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B27884-F043-4BF1-A4FB-D6C1216AE5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1971ED-0722-4CF3-9522-6E6843A2D88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1E06989-8323-4451-A21F-821A6C2478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651</TotalTime>
  <Words>254</Words>
  <Application>Microsoft Office PowerPoint</Application>
  <PresentationFormat>Widescreen</PresentationFormat>
  <Paragraphs>59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Rounded MT Bold</vt:lpstr>
      <vt:lpstr>Calibri</vt:lpstr>
      <vt:lpstr>Calibri Light</vt:lpstr>
      <vt:lpstr>Metropolitan</vt:lpstr>
      <vt:lpstr>DSAIL-Porini: Annotated camera trap images of wildlife species from a conservancy in Kenya</vt:lpstr>
      <vt:lpstr>Introduction</vt:lpstr>
      <vt:lpstr>DSAIL-Porini Dataset</vt:lpstr>
      <vt:lpstr>Species in the conservancy</vt:lpstr>
      <vt:lpstr>Value of the Data</vt:lpstr>
      <vt:lpstr>Hardware &amp; Software</vt:lpstr>
      <vt:lpstr>Deployment</vt:lpstr>
      <vt:lpstr>Camera trap placement</vt:lpstr>
      <vt:lpstr>Data Annotation</vt:lpstr>
      <vt:lpstr>Data analysis</vt:lpstr>
      <vt:lpstr>Publications</vt:lpstr>
      <vt:lpstr>The way to get started is to quit talking and begin doing.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DSAIL-Porini: Annotated camera trap images of wildlife species from a conservancy in Kenya</dc:title>
  <dc:creator>Lorna Mugambi</dc:creator>
  <cp:lastModifiedBy>Lorna Mugambi</cp:lastModifiedBy>
  <cp:revision>13</cp:revision>
  <dcterms:created xsi:type="dcterms:W3CDTF">2022-07-01T10:54:02Z</dcterms:created>
  <dcterms:modified xsi:type="dcterms:W3CDTF">2022-07-18T19:37:10Z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